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78" r:id="rId2"/>
    <p:sldId id="275" r:id="rId3"/>
    <p:sldId id="279" r:id="rId4"/>
    <p:sldId id="273" r:id="rId5"/>
    <p:sldId id="285" r:id="rId6"/>
    <p:sldId id="296" r:id="rId7"/>
    <p:sldId id="297" r:id="rId8"/>
    <p:sldId id="298" r:id="rId9"/>
    <p:sldId id="281" r:id="rId10"/>
    <p:sldId id="289" r:id="rId11"/>
    <p:sldId id="290" r:id="rId12"/>
    <p:sldId id="291" r:id="rId13"/>
    <p:sldId id="299" r:id="rId14"/>
    <p:sldId id="300" r:id="rId15"/>
    <p:sldId id="282" r:id="rId16"/>
    <p:sldId id="292" r:id="rId17"/>
    <p:sldId id="293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64" y="12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26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Likelihood </a:t>
            </a:r>
            <a:r>
              <a:rPr lang="ko-KR" altLang="en-US" dirty="0"/>
              <a:t>값</a:t>
            </a:r>
          </a:p>
        </c:rich>
      </c:tx>
      <c:layout>
        <c:manualLayout>
          <c:xMode val="edge"/>
          <c:yMode val="edge"/>
          <c:x val="1.2176274991180274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4424704724409451E-2"/>
          <c:y val="0.11824236477347658"/>
          <c:w val="0.91757923228346461"/>
          <c:h val="0.829976265380397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0.27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0.09</c:v>
                </c:pt>
                <c:pt idx="2">
                  <c:v>0.22</c:v>
                </c:pt>
                <c:pt idx="3">
                  <c:v>0.28000000000000003</c:v>
                </c:pt>
                <c:pt idx="4">
                  <c:v>0.27</c:v>
                </c:pt>
                <c:pt idx="5">
                  <c:v>0.19</c:v>
                </c:pt>
                <c:pt idx="6">
                  <c:v>0.09</c:v>
                </c:pt>
                <c:pt idx="7">
                  <c:v>0.02</c:v>
                </c:pt>
                <c:pt idx="8">
                  <c:v>0.01</c:v>
                </c:pt>
                <c:pt idx="9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5D-4E9C-A83D-DA6792A49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921839"/>
        <c:axId val="1028865503"/>
      </c:scatterChart>
      <c:valAx>
        <c:axId val="809921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28865503"/>
        <c:crosses val="autoZero"/>
        <c:crossBetween val="midCat"/>
        <c:majorUnit val="0.1"/>
        <c:minorUnit val="0.1"/>
      </c:valAx>
      <c:valAx>
        <c:axId val="102886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9921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Likelihood </a:t>
            </a:r>
            <a:r>
              <a:rPr lang="ko-KR" altLang="en-US" dirty="0"/>
              <a:t>값</a:t>
            </a:r>
          </a:p>
        </c:rich>
      </c:tx>
      <c:layout>
        <c:manualLayout>
          <c:xMode val="edge"/>
          <c:yMode val="edge"/>
          <c:x val="1.2176274991180274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0499191803048134E-2"/>
          <c:y val="0.11013702056781215"/>
          <c:w val="0.91757923228346461"/>
          <c:h val="0.829976265380397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0.27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0.09</c:v>
                </c:pt>
                <c:pt idx="2">
                  <c:v>0.22</c:v>
                </c:pt>
                <c:pt idx="3">
                  <c:v>0.28000000000000003</c:v>
                </c:pt>
                <c:pt idx="4">
                  <c:v>0.27</c:v>
                </c:pt>
                <c:pt idx="5">
                  <c:v>0.19</c:v>
                </c:pt>
                <c:pt idx="6">
                  <c:v>0.09</c:v>
                </c:pt>
                <c:pt idx="7">
                  <c:v>0.02</c:v>
                </c:pt>
                <c:pt idx="8">
                  <c:v>0.01</c:v>
                </c:pt>
                <c:pt idx="9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5D-4E9C-A83D-DA6792A49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921839"/>
        <c:axId val="1028865503"/>
      </c:scatterChart>
      <c:valAx>
        <c:axId val="809921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28865503"/>
        <c:crosses val="autoZero"/>
        <c:crossBetween val="midCat"/>
        <c:majorUnit val="0.1"/>
        <c:minorUnit val="0.1"/>
      </c:valAx>
      <c:valAx>
        <c:axId val="102886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9921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0.44819</cdr:x>
      <cdr:y>0.40242</cdr:y>
    </cdr:from>
    <cdr:to>
      <cdr:x>0.55181</cdr:x>
      <cdr:y>0.59758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F0CD24D-4C7F-4FFB-AB6B-EB90CFE8243F}"/>
            </a:ext>
          </a:extLst>
        </cdr:cNvPr>
        <cdr:cNvSpPr txBox="1"/>
      </cdr:nvSpPr>
      <cdr:spPr>
        <a:xfrm xmlns:a="http://schemas.openxmlformats.org/drawingml/2006/main">
          <a:off x="3954781" y="18854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0.44819</cdr:x>
      <cdr:y>0.40242</cdr:y>
    </cdr:from>
    <cdr:to>
      <cdr:x>0.55181</cdr:x>
      <cdr:y>0.59758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F0CD24D-4C7F-4FFB-AB6B-EB90CFE8243F}"/>
            </a:ext>
          </a:extLst>
        </cdr:cNvPr>
        <cdr:cNvSpPr txBox="1"/>
      </cdr:nvSpPr>
      <cdr:spPr>
        <a:xfrm xmlns:a="http://schemas.openxmlformats.org/drawingml/2006/main">
          <a:off x="3954781" y="18854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/>
        </a:p>
      </cdr:txBody>
    </cdr:sp>
  </cdr:relSizeAnchor>
  <cdr:relSizeAnchor xmlns:cdr="http://schemas.openxmlformats.org/drawingml/2006/chartDrawing">
    <cdr:from>
      <cdr:x>0.56333</cdr:x>
      <cdr:y>0.72207</cdr:y>
    </cdr:from>
    <cdr:to>
      <cdr:x>0.56333</cdr:x>
      <cdr:y>0.94342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6DB77312-075B-40C3-B20D-D90DEBDBB8F4}"/>
            </a:ext>
          </a:extLst>
        </cdr:cNvPr>
        <cdr:cNvCxnSpPr/>
      </cdr:nvCxnSpPr>
      <cdr:spPr>
        <a:xfrm xmlns:a="http://schemas.openxmlformats.org/drawingml/2006/main" flipV="1">
          <a:off x="4970778" y="3383109"/>
          <a:ext cx="0" cy="1037074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0.46776</cdr:x>
      <cdr:y>0.82825</cdr:y>
    </cdr:from>
    <cdr:to>
      <cdr:x>0.55095</cdr:x>
      <cdr:y>0.82825</cdr:y>
    </cdr:to>
    <cdr:cxnSp macro="">
      <cdr:nvCxnSpPr>
        <cdr:cNvPr id="7" name="직선 화살표 연결선 6">
          <a:extLst xmlns:a="http://schemas.openxmlformats.org/drawingml/2006/main">
            <a:ext uri="{FF2B5EF4-FFF2-40B4-BE49-F238E27FC236}">
              <a16:creationId xmlns:a16="http://schemas.microsoft.com/office/drawing/2014/main" id="{35B826EC-386E-4960-B5DA-FCF1B27C9669}"/>
            </a:ext>
          </a:extLst>
        </cdr:cNvPr>
        <cdr:cNvCxnSpPr/>
      </cdr:nvCxnSpPr>
      <cdr:spPr>
        <a:xfrm xmlns:a="http://schemas.openxmlformats.org/drawingml/2006/main" flipH="1">
          <a:off x="4127498" y="3880572"/>
          <a:ext cx="734060" cy="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0.60343</cdr:x>
      <cdr:y>0.26502</cdr:y>
    </cdr:from>
    <cdr:to>
      <cdr:x>0.64085</cdr:x>
      <cdr:y>0.27478</cdr:y>
    </cdr:to>
    <cdr:sp macro="" textlink="">
      <cdr:nvSpPr>
        <cdr:cNvPr id="10" name="직사각형 9">
          <a:extLst xmlns:a="http://schemas.openxmlformats.org/drawingml/2006/main">
            <a:ext uri="{FF2B5EF4-FFF2-40B4-BE49-F238E27FC236}">
              <a16:creationId xmlns:a16="http://schemas.microsoft.com/office/drawing/2014/main" id="{83CD9E7E-B07C-44BE-A592-F4A593A74BA5}"/>
            </a:ext>
          </a:extLst>
        </cdr:cNvPr>
        <cdr:cNvSpPr/>
      </cdr:nvSpPr>
      <cdr:spPr>
        <a:xfrm xmlns:a="http://schemas.openxmlformats.org/drawingml/2006/main">
          <a:off x="5324654" y="1241700"/>
          <a:ext cx="330200" cy="45719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0.27458</cdr:x>
      <cdr:y>0.07766</cdr:y>
    </cdr:from>
    <cdr:to>
      <cdr:x>0.51554</cdr:x>
      <cdr:y>0.19681</cdr:y>
    </cdr:to>
    <cdr:sp macro="" textlink="">
      <cdr:nvSpPr>
        <cdr:cNvPr id="11" name="직사각형 10">
          <a:extLst xmlns:a="http://schemas.openxmlformats.org/drawingml/2006/main">
            <a:ext uri="{FF2B5EF4-FFF2-40B4-BE49-F238E27FC236}">
              <a16:creationId xmlns:a16="http://schemas.microsoft.com/office/drawing/2014/main" id="{657E0F6A-91C6-458C-A677-5A0C1B02BEA9}"/>
            </a:ext>
          </a:extLst>
        </cdr:cNvPr>
        <cdr:cNvSpPr/>
      </cdr:nvSpPr>
      <cdr:spPr>
        <a:xfrm xmlns:a="http://schemas.openxmlformats.org/drawingml/2006/main">
          <a:off x="2422887" y="363866"/>
          <a:ext cx="2126249" cy="55826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r>
            <a:rPr lang="en-US" altLang="ko-KR" dirty="0">
              <a:solidFill>
                <a:srgbClr val="FF0000"/>
              </a:solidFill>
            </a:rPr>
            <a:t>Local Maxima</a:t>
          </a:r>
          <a:endParaRPr lang="ko-KR" dirty="0">
            <a:solidFill>
              <a:srgbClr val="FF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17BC37D-5D60-476A-A0FA-38B878EA0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7EB7E5-2F55-4FB1-AD55-B4D8E543B4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9296-A413-44EE-948F-DAC37A6B4A13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2F506-BE13-4DBA-AFFE-6B20F0F784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FA2914-E3BC-492E-BBD0-4A101FAB28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F415-D14E-4A6C-AD80-E61BB3DB9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97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5179724" y="2490281"/>
            <a:ext cx="1832553" cy="1877437"/>
            <a:chOff x="5179724" y="1767838"/>
            <a:chExt cx="1832553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477876" y="1767838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#7-1 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5179724" y="2537279"/>
              <a:ext cx="183255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Tips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BBEE0-2D55-46F1-B57B-EBE71AA54583}"/>
              </a:ext>
            </a:extLst>
          </p:cNvPr>
          <p:cNvSpPr/>
          <p:nvPr/>
        </p:nvSpPr>
        <p:spPr>
          <a:xfrm>
            <a:off x="1285240" y="1265676"/>
            <a:ext cx="3388360" cy="3779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/>
              <a:t>모델이 실제 분포보다 학습 샘플들 분포에 더 근접하게</a:t>
            </a: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400" dirty="0"/>
              <a:t> 학습되는 현상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AC586-6A57-46B8-BC30-434A8F0DBAEC}"/>
              </a:ext>
            </a:extLst>
          </p:cNvPr>
          <p:cNvSpPr txBox="1"/>
          <p:nvPr/>
        </p:nvSpPr>
        <p:spPr>
          <a:xfrm flipH="1">
            <a:off x="1932940" y="540765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Overfiting</a:t>
            </a:r>
            <a:r>
              <a:rPr lang="ko-KR" altLang="en-US" b="1" dirty="0"/>
              <a:t>의 정의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44B7B6-E8C2-47EE-ABFA-172EAA37B403}"/>
              </a:ext>
            </a:extLst>
          </p:cNvPr>
          <p:cNvCxnSpPr/>
          <p:nvPr/>
        </p:nvCxnSpPr>
        <p:spPr>
          <a:xfrm>
            <a:off x="2608581" y="598678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60B9649-3C2D-42AE-9EB0-C4AE858D9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" t="21656" r="9315" b="8385"/>
          <a:stretch/>
        </p:blipFill>
        <p:spPr>
          <a:xfrm>
            <a:off x="6210300" y="1053920"/>
            <a:ext cx="5461000" cy="2158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67F5F-9370-4A45-9888-E24893FF91E6}"/>
              </a:ext>
            </a:extLst>
          </p:cNvPr>
          <p:cNvSpPr txBox="1"/>
          <p:nvPr/>
        </p:nvSpPr>
        <p:spPr>
          <a:xfrm>
            <a:off x="6096000" y="3080502"/>
            <a:ext cx="570778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Observation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Training Set+ Dev Set + Test Set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Test Set </a:t>
            </a:r>
            <a:r>
              <a:rPr lang="ko-KR" altLang="en-US" dirty="0"/>
              <a:t>은 </a:t>
            </a:r>
            <a:r>
              <a:rPr lang="en-US" altLang="ko-KR" dirty="0"/>
              <a:t>Training Set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 err="1"/>
              <a:t>비슷할거라는</a:t>
            </a:r>
            <a:r>
              <a:rPr lang="ko-KR" altLang="en-US" dirty="0"/>
              <a:t> 믿음이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Training Set</a:t>
            </a:r>
            <a:r>
              <a:rPr lang="ko-KR" altLang="en-US" dirty="0"/>
              <a:t>을 과도하게 학습되거나 훈련하면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Test Set</a:t>
            </a:r>
            <a:r>
              <a:rPr lang="ko-KR" altLang="en-US" dirty="0"/>
              <a:t>이 제대로 </a:t>
            </a:r>
            <a:r>
              <a:rPr lang="ko-KR" altLang="en-US" dirty="0" err="1"/>
              <a:t>안되있음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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으로 </a:t>
            </a:r>
            <a:r>
              <a:rPr lang="en-US" altLang="ko-KR" dirty="0"/>
              <a:t>overfitting </a:t>
            </a:r>
            <a:r>
              <a:rPr lang="ko-KR" altLang="en-US" dirty="0"/>
              <a:t>확인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Dev Set(=validation</a:t>
            </a:r>
            <a:r>
              <a:rPr lang="ko-KR" altLang="en-US" dirty="0"/>
              <a:t> </a:t>
            </a:r>
            <a:r>
              <a:rPr lang="en-US" altLang="ko-KR" dirty="0"/>
              <a:t>Set) </a:t>
            </a:r>
            <a:r>
              <a:rPr lang="ko-KR" altLang="en-US" dirty="0"/>
              <a:t>은 </a:t>
            </a:r>
            <a:r>
              <a:rPr lang="en-US" altLang="ko-KR" dirty="0"/>
              <a:t>Test Set</a:t>
            </a:r>
            <a:r>
              <a:rPr lang="ko-KR" altLang="en-US" dirty="0"/>
              <a:t>에 대해서도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 err="1"/>
              <a:t>과적합</a:t>
            </a:r>
            <a:r>
              <a:rPr lang="ko-KR" altLang="en-US" dirty="0"/>
              <a:t> 되는 것을 방지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Dev Set Test Set</a:t>
            </a:r>
            <a:r>
              <a:rPr lang="ko-KR" altLang="en-US" dirty="0"/>
              <a:t>으로 따로 나누지 않은 경우도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FE8FCF-FFDC-48FD-B614-3BB66CCE1CF5}"/>
              </a:ext>
            </a:extLst>
          </p:cNvPr>
          <p:cNvSpPr/>
          <p:nvPr/>
        </p:nvSpPr>
        <p:spPr>
          <a:xfrm>
            <a:off x="7531100" y="1771665"/>
            <a:ext cx="825500" cy="478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B3B72-B143-4F43-AB00-CF7BF58873A2}"/>
              </a:ext>
            </a:extLst>
          </p:cNvPr>
          <p:cNvSpPr/>
          <p:nvPr/>
        </p:nvSpPr>
        <p:spPr>
          <a:xfrm>
            <a:off x="9893300" y="1769295"/>
            <a:ext cx="612140" cy="478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9E86E2-FC38-42F8-8854-C8049B27CCFF}"/>
              </a:ext>
            </a:extLst>
          </p:cNvPr>
          <p:cNvSpPr/>
          <p:nvPr/>
        </p:nvSpPr>
        <p:spPr>
          <a:xfrm>
            <a:off x="10676444" y="1769295"/>
            <a:ext cx="565083" cy="478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0.1~0.2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A7E433-5655-4BD5-B598-0DC834BF6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23"/>
          <a:stretch/>
        </p:blipFill>
        <p:spPr>
          <a:xfrm>
            <a:off x="1574934" y="1298525"/>
            <a:ext cx="6904923" cy="48101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4F623C-9378-4B1B-BDE5-88610B2205B7}"/>
              </a:ext>
            </a:extLst>
          </p:cNvPr>
          <p:cNvCxnSpPr>
            <a:cxnSpLocks/>
          </p:cNvCxnSpPr>
          <p:nvPr/>
        </p:nvCxnSpPr>
        <p:spPr>
          <a:xfrm flipV="1">
            <a:off x="4697128" y="5149516"/>
            <a:ext cx="4167739" cy="1155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6841E2-9CFE-4246-B2DF-468F1AC38DDA}"/>
              </a:ext>
            </a:extLst>
          </p:cNvPr>
          <p:cNvSpPr txBox="1"/>
          <p:nvPr/>
        </p:nvSpPr>
        <p:spPr>
          <a:xfrm>
            <a:off x="8951495" y="4884102"/>
            <a:ext cx="1950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올라가는 시점 </a:t>
            </a:r>
            <a:r>
              <a:rPr lang="en-US" altLang="ko-KR" dirty="0"/>
              <a:t>: </a:t>
            </a:r>
            <a:r>
              <a:rPr lang="ko-KR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MathJax_Math-italic"/>
              </a:rPr>
              <a:t>θ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B0435-73D4-48AD-884A-C7F7AEF63548}"/>
              </a:ext>
            </a:extLst>
          </p:cNvPr>
          <p:cNvSpPr txBox="1"/>
          <p:nvPr/>
        </p:nvSpPr>
        <p:spPr>
          <a:xfrm>
            <a:off x="7579295" y="2244373"/>
            <a:ext cx="1950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너무 커지면 중단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7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막는법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833129" y="3110536"/>
            <a:ext cx="2350323" cy="993024"/>
            <a:chOff x="944340" y="5111782"/>
            <a:chExt cx="2350323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2027132" y="570469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944340" y="5111782"/>
              <a:ext cx="2350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/>
                <a:t>많은 데이터</a:t>
              </a: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792220" y="3114606"/>
            <a:ext cx="2350323" cy="984885"/>
            <a:chOff x="4903431" y="5111782"/>
            <a:chExt cx="2350323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5986224" y="569655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4903431" y="5111782"/>
              <a:ext cx="2350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/>
                <a:t>적은 특징들</a:t>
              </a:r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460978" y="3114606"/>
            <a:ext cx="3007555" cy="984885"/>
            <a:chOff x="8572189" y="5111782"/>
            <a:chExt cx="3007555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9983597" y="569655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8572189" y="5111782"/>
              <a:ext cx="3007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FF0000"/>
                  </a:solidFill>
                </a:rPr>
                <a:t>Regularization</a:t>
              </a:r>
              <a:endParaRPr lang="ko-KR" altLang="en-US" sz="3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594334" y="28247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581498" y="28247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548342" y="28247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7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Regularization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482407" y="2270276"/>
            <a:ext cx="3076484" cy="1300800"/>
            <a:chOff x="581262" y="5111782"/>
            <a:chExt cx="3076484" cy="1300800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582769" y="5704696"/>
              <a:ext cx="30734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Validation Loss</a:t>
              </a:r>
              <a:r>
                <a:rPr lang="ko-KR" altLang="en-US" sz="2000" dirty="0"/>
                <a:t>가 더 이상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낮아지지 않을 때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581262" y="5111782"/>
              <a:ext cx="3076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Early Stopping</a:t>
              </a:r>
              <a:endParaRPr lang="ko-KR" altLang="en-US" sz="3200" b="1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611415" y="2274346"/>
            <a:ext cx="2736648" cy="1077218"/>
            <a:chOff x="4710270" y="5111782"/>
            <a:chExt cx="2736648" cy="1077218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5986224" y="569655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4710270" y="5111782"/>
              <a:ext cx="27366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Reducing </a:t>
              </a:r>
            </a:p>
            <a:p>
              <a:pPr algn="ctr"/>
              <a:r>
                <a:rPr lang="en-US" altLang="ko-KR" sz="3200" b="1" dirty="0"/>
                <a:t>Network Size</a:t>
              </a:r>
              <a:endParaRPr lang="ko-KR" altLang="en-US" sz="3200" b="1" dirty="0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7997245" y="2274346"/>
            <a:ext cx="3959738" cy="1292661"/>
            <a:chOff x="8096100" y="5111782"/>
            <a:chExt cx="3959738" cy="1292661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096100" y="5696557"/>
              <a:ext cx="39597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유한네트워크 </a:t>
              </a:r>
              <a:r>
                <a:rPr lang="en-US" altLang="ko-KR" sz="2000" dirty="0"/>
                <a:t>weight </a:t>
              </a:r>
              <a:r>
                <a:rPr lang="ko-KR" altLang="en-US" sz="2000" dirty="0"/>
                <a:t>파라미터의 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크기를 제한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8644036" y="5111782"/>
              <a:ext cx="28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Weight Decay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606690" y="198449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593854" y="198449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560698" y="198449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3273BC-2070-438E-B504-107BC95FBEBF}"/>
              </a:ext>
            </a:extLst>
          </p:cNvPr>
          <p:cNvGrpSpPr/>
          <p:nvPr/>
        </p:nvGrpSpPr>
        <p:grpSpPr>
          <a:xfrm>
            <a:off x="1131620" y="4512848"/>
            <a:ext cx="1778052" cy="993024"/>
            <a:chOff x="1230475" y="5111782"/>
            <a:chExt cx="1778052" cy="9930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EC26F8-1951-4BBB-85F0-1F85D560C3AD}"/>
                </a:ext>
              </a:extLst>
            </p:cNvPr>
            <p:cNvSpPr txBox="1"/>
            <p:nvPr/>
          </p:nvSpPr>
          <p:spPr>
            <a:xfrm>
              <a:off x="2027132" y="570469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52B537-782A-4432-B3C4-83DC79FEC8FE}"/>
                </a:ext>
              </a:extLst>
            </p:cNvPr>
            <p:cNvSpPr txBox="1"/>
            <p:nvPr/>
          </p:nvSpPr>
          <p:spPr>
            <a:xfrm>
              <a:off x="1230475" y="5111782"/>
              <a:ext cx="17780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Dropout</a:t>
              </a:r>
              <a:endParaRPr lang="ko-KR" altLang="en-US" sz="32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53E842-347C-46BE-9232-42BAF47584E4}"/>
              </a:ext>
            </a:extLst>
          </p:cNvPr>
          <p:cNvGrpSpPr/>
          <p:nvPr/>
        </p:nvGrpSpPr>
        <p:grpSpPr>
          <a:xfrm>
            <a:off x="4532071" y="4516918"/>
            <a:ext cx="2895343" cy="1077218"/>
            <a:chOff x="4630926" y="5111782"/>
            <a:chExt cx="2895343" cy="1077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61615C-10EC-4A4B-B63F-42D8C941FF13}"/>
                </a:ext>
              </a:extLst>
            </p:cNvPr>
            <p:cNvSpPr txBox="1"/>
            <p:nvPr/>
          </p:nvSpPr>
          <p:spPr>
            <a:xfrm>
              <a:off x="5986224" y="5696557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9C1D6A-6A7F-4EE5-BEFF-02FF5A566954}"/>
                </a:ext>
              </a:extLst>
            </p:cNvPr>
            <p:cNvSpPr txBox="1"/>
            <p:nvPr/>
          </p:nvSpPr>
          <p:spPr>
            <a:xfrm>
              <a:off x="4630926" y="5111782"/>
              <a:ext cx="289534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Batch</a:t>
              </a:r>
              <a:r>
                <a:rPr lang="ko-KR" altLang="en-US" sz="3200" b="1" dirty="0"/>
                <a:t> </a:t>
              </a:r>
              <a:endParaRPr lang="en-US" altLang="ko-KR" sz="3200" b="1" dirty="0"/>
            </a:p>
            <a:p>
              <a:pPr algn="ctr"/>
              <a:r>
                <a:rPr lang="en-US" altLang="ko-KR" sz="3200" b="1" dirty="0"/>
                <a:t>Normalization</a:t>
              </a:r>
              <a:endParaRPr lang="ko-KR" altLang="en-US" sz="3200" b="1" dirty="0"/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28DF4-7F63-41AB-8E25-445821F7F067}"/>
              </a:ext>
            </a:extLst>
          </p:cNvPr>
          <p:cNvCxnSpPr/>
          <p:nvPr/>
        </p:nvCxnSpPr>
        <p:spPr>
          <a:xfrm>
            <a:off x="1606690" y="422706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421520A-F086-4C4B-8177-8BCCC244DA11}"/>
              </a:ext>
            </a:extLst>
          </p:cNvPr>
          <p:cNvCxnSpPr/>
          <p:nvPr/>
        </p:nvCxnSpPr>
        <p:spPr>
          <a:xfrm>
            <a:off x="5593854" y="422706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4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7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Basic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 to Train DNN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129462" y="2852101"/>
            <a:ext cx="8635320" cy="1300800"/>
            <a:chOff x="581262" y="5111782"/>
            <a:chExt cx="2937713" cy="1300800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582769" y="5704696"/>
              <a:ext cx="29362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lphaLcPeriod"/>
              </a:pPr>
              <a:r>
                <a:rPr lang="en-US" altLang="ko-KR" sz="2000" dirty="0"/>
                <a:t>If it is not , </a:t>
              </a:r>
              <a:r>
                <a:rPr lang="ko-KR" altLang="en-US" sz="2000" dirty="0"/>
                <a:t>모델사이즈를 증가 시켜준다 </a:t>
              </a:r>
              <a:r>
                <a:rPr lang="en-US" altLang="ko-KR" sz="2000" dirty="0"/>
                <a:t>( deeper</a:t>
              </a:r>
              <a:r>
                <a:rPr lang="ko-KR" altLang="en-US" sz="2000" dirty="0"/>
                <a:t>와 </a:t>
              </a:r>
              <a:r>
                <a:rPr lang="en-US" altLang="ko-KR" sz="2000" dirty="0"/>
                <a:t>wider)</a:t>
              </a:r>
            </a:p>
            <a:p>
              <a:pPr marL="457200" indent="-457200">
                <a:buAutoNum type="alphaLcPeriod"/>
              </a:pPr>
              <a:r>
                <a:rPr lang="en-US" altLang="ko-KR" sz="2000" dirty="0"/>
                <a:t>It </a:t>
              </a:r>
              <a:r>
                <a:rPr lang="en-US" altLang="ko-KR" sz="2000" dirty="0" err="1"/>
                <a:t>it</a:t>
              </a:r>
              <a:r>
                <a:rPr lang="en-US" altLang="ko-KR" sz="2000" dirty="0"/>
                <a:t> is , regularization</a:t>
              </a:r>
              <a:r>
                <a:rPr lang="ko-KR" altLang="en-US" sz="2000" dirty="0"/>
                <a:t>을 추가 해준다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예</a:t>
              </a:r>
              <a:r>
                <a:rPr lang="en-US" altLang="ko-KR" sz="2000" dirty="0"/>
                <a:t>) drop-out, batch-normalization</a:t>
              </a:r>
              <a:r>
                <a:rPr lang="ko-KR" altLang="en-US" sz="2000" dirty="0"/>
                <a:t> 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581262" y="5111782"/>
              <a:ext cx="2772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Train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and check that model is over-fitted.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>
            <a:cxnSpLocks/>
          </p:cNvCxnSpPr>
          <p:nvPr/>
        </p:nvCxnSpPr>
        <p:spPr>
          <a:xfrm rot="5400000">
            <a:off x="415926" y="182008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C7AEF3-8E44-4C43-9E2F-A67A07B6BD13}"/>
              </a:ext>
            </a:extLst>
          </p:cNvPr>
          <p:cNvGrpSpPr/>
          <p:nvPr/>
        </p:nvGrpSpPr>
        <p:grpSpPr>
          <a:xfrm>
            <a:off x="1129462" y="1257607"/>
            <a:ext cx="7037503" cy="993024"/>
            <a:chOff x="581262" y="5111782"/>
            <a:chExt cx="2394139" cy="9930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BAECDC-0B0C-4680-BF03-E8D1E125A9D8}"/>
                </a:ext>
              </a:extLst>
            </p:cNvPr>
            <p:cNvSpPr txBox="1"/>
            <p:nvPr/>
          </p:nvSpPr>
          <p:spPr>
            <a:xfrm>
              <a:off x="582769" y="5704696"/>
              <a:ext cx="1215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Input size, output size </a:t>
              </a:r>
              <a:r>
                <a:rPr lang="ko-KR" altLang="en-US" sz="2000" dirty="0"/>
                <a:t>는 고정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CCF420-4FC6-45D2-906E-70F85EC0C55B}"/>
                </a:ext>
              </a:extLst>
            </p:cNvPr>
            <p:cNvSpPr txBox="1"/>
            <p:nvPr/>
          </p:nvSpPr>
          <p:spPr>
            <a:xfrm>
              <a:off x="581262" y="5111782"/>
              <a:ext cx="2394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Make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a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neural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network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architecture</a:t>
              </a:r>
              <a:endParaRPr lang="ko-KR" altLang="en-US" sz="3200" b="1" dirty="0"/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739F68-1B6B-4D58-B440-44454413F5D7}"/>
              </a:ext>
            </a:extLst>
          </p:cNvPr>
          <p:cNvCxnSpPr>
            <a:cxnSpLocks/>
          </p:cNvCxnSpPr>
          <p:nvPr/>
        </p:nvCxnSpPr>
        <p:spPr>
          <a:xfrm rot="5400000">
            <a:off x="441326" y="353917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99A6AC1-A7A5-4338-9075-F808A14FD068}"/>
              </a:ext>
            </a:extLst>
          </p:cNvPr>
          <p:cNvGrpSpPr/>
          <p:nvPr/>
        </p:nvGrpSpPr>
        <p:grpSpPr>
          <a:xfrm>
            <a:off x="1129462" y="4663216"/>
            <a:ext cx="3077900" cy="1300800"/>
            <a:chOff x="581262" y="5111782"/>
            <a:chExt cx="1047093" cy="13008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D29341-0ECF-4552-91B4-89C5C0D2ED7D}"/>
                </a:ext>
              </a:extLst>
            </p:cNvPr>
            <p:cNvSpPr txBox="1"/>
            <p:nvPr/>
          </p:nvSpPr>
          <p:spPr>
            <a:xfrm>
              <a:off x="582769" y="5704696"/>
              <a:ext cx="1045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/>
                <a:t>Validation Loss</a:t>
              </a:r>
              <a:r>
                <a:rPr lang="ko-KR" altLang="en-US" sz="2000"/>
                <a:t>가 더 이상</a:t>
              </a:r>
              <a:endParaRPr lang="en-US" altLang="ko-KR" sz="2000"/>
            </a:p>
            <a:p>
              <a:r>
                <a:rPr lang="ko-KR" altLang="en-US" sz="2000"/>
                <a:t>낮아지지 않을 때</a:t>
              </a:r>
              <a:endParaRPr lang="ko-KR" altLang="en-US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3B349-00F5-45EE-AB2E-9B2E41B09671}"/>
                </a:ext>
              </a:extLst>
            </p:cNvPr>
            <p:cNvSpPr txBox="1"/>
            <p:nvPr/>
          </p:nvSpPr>
          <p:spPr>
            <a:xfrm>
              <a:off x="581262" y="5111782"/>
              <a:ext cx="10466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Early Stopping</a:t>
              </a:r>
              <a:endParaRPr lang="ko-KR" altLang="en-US" sz="3200" b="1" dirty="0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026017-ED21-4A50-AA9E-B9813B9DC285}"/>
              </a:ext>
            </a:extLst>
          </p:cNvPr>
          <p:cNvCxnSpPr>
            <a:cxnSpLocks/>
          </p:cNvCxnSpPr>
          <p:nvPr/>
        </p:nvCxnSpPr>
        <p:spPr>
          <a:xfrm rot="5400000">
            <a:off x="441326" y="535028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162198" cy="1354217"/>
              <a:chOff x="2700072" y="2021840"/>
              <a:chExt cx="4305880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783459" y="2734295"/>
                <a:ext cx="222249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실습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import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4D2893-2075-4FA8-B9F7-196F490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37" y="1298525"/>
            <a:ext cx="7390231" cy="33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CA159E-3884-48BE-88BD-928BEDC30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01"/>
          <a:stretch/>
        </p:blipFill>
        <p:spPr>
          <a:xfrm>
            <a:off x="438278" y="1176337"/>
            <a:ext cx="7646385" cy="4505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D4F9B-5559-463D-8178-779D074D13FB}"/>
              </a:ext>
            </a:extLst>
          </p:cNvPr>
          <p:cNvSpPr txBox="1"/>
          <p:nvPr/>
        </p:nvSpPr>
        <p:spPr>
          <a:xfrm>
            <a:off x="5572897" y="2150076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|</a:t>
            </a:r>
            <a:r>
              <a:rPr lang="en-US" altLang="ko-KR" dirty="0" err="1"/>
              <a:t>x_train</a:t>
            </a:r>
            <a:r>
              <a:rPr lang="en-US" altLang="ko-KR" dirty="0"/>
              <a:t>| =(m,3)</a:t>
            </a:r>
          </a:p>
          <a:p>
            <a:r>
              <a:rPr lang="en-US" altLang="ko-KR" dirty="0"/>
              <a:t>|</a:t>
            </a:r>
            <a:r>
              <a:rPr lang="en-US" altLang="ko-KR" dirty="0" err="1"/>
              <a:t>y_train</a:t>
            </a:r>
            <a:r>
              <a:rPr lang="en-US" altLang="ko-KR" dirty="0"/>
              <a:t>| =(m,)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4110-F5AF-4B6D-B125-EA8F8A8EEB19}"/>
              </a:ext>
            </a:extLst>
          </p:cNvPr>
          <p:cNvSpPr/>
          <p:nvPr/>
        </p:nvSpPr>
        <p:spPr>
          <a:xfrm>
            <a:off x="7813040" y="46455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|</a:t>
            </a:r>
            <a:r>
              <a:rPr lang="en-US" altLang="ko-KR" dirty="0" err="1"/>
              <a:t>x_test</a:t>
            </a:r>
            <a:r>
              <a:rPr lang="en-US" altLang="ko-KR" dirty="0"/>
              <a:t>| =(m`,3)</a:t>
            </a:r>
          </a:p>
          <a:p>
            <a:r>
              <a:rPr lang="en-US" altLang="ko-KR" dirty="0"/>
              <a:t>|</a:t>
            </a:r>
            <a:r>
              <a:rPr lang="en-US" altLang="ko-KR" dirty="0" err="1"/>
              <a:t>y_test</a:t>
            </a:r>
            <a:r>
              <a:rPr lang="en-US" altLang="ko-KR" dirty="0"/>
              <a:t>| =(m`,)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ADD3F-4F77-45ED-BAA2-11904641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0" y="1181881"/>
            <a:ext cx="6362700" cy="249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6084E1-CEE2-434F-9474-14BBCF5E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51"/>
          <a:stretch/>
        </p:blipFill>
        <p:spPr>
          <a:xfrm>
            <a:off x="5550320" y="0"/>
            <a:ext cx="6735591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9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7FEE72-F3B5-4C50-AB7D-803706A5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95" t="-1160" r="3414" b="69989"/>
          <a:stretch/>
        </p:blipFill>
        <p:spPr>
          <a:xfrm>
            <a:off x="584200" y="1291286"/>
            <a:ext cx="4732446" cy="2137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8D19E-23EA-4AB8-8146-84782DC91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52"/>
          <a:stretch/>
        </p:blipFill>
        <p:spPr>
          <a:xfrm>
            <a:off x="6096000" y="1065014"/>
            <a:ext cx="4844865" cy="48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488787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chemeClr val="accent1"/>
                </a:solidFill>
              </a:rPr>
              <a:t>모두를 위한 </a:t>
            </a:r>
            <a:endParaRPr lang="en-US" altLang="ko-KR" sz="6600" b="1" dirty="0">
              <a:solidFill>
                <a:schemeClr val="accent1"/>
              </a:solidFill>
            </a:endParaRPr>
          </a:p>
          <a:p>
            <a:r>
              <a:rPr lang="ko-KR" altLang="en-US" sz="6600" b="1" dirty="0">
                <a:solidFill>
                  <a:schemeClr val="accent1"/>
                </a:solidFill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 Rate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1A7B2B2-051E-4A20-BC60-75B6CAD1D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5" y="4447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Roboto"/>
              </a:rPr>
              <a:t>Gradient Descent 에서의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MathJax_Math-italic"/>
              </a:rPr>
              <a:t>α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Roboto"/>
              </a:rPr>
              <a:t> 값</a:t>
            </a:r>
            <a:endParaRPr kumimoji="0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Roboto"/>
              </a:rPr>
              <a:t>optimizer = optim.SGD(model.parameters(), lr=0.1) 에서 lr=0.1 이다</a:t>
            </a:r>
            <a:endParaRPr kumimoji="0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Roboto"/>
              </a:rPr>
              <a:t>learning rate이 너무 크면 diverge 하면서 cost 가 점점 늘어난다 (overshooting).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F140E5-2717-44D1-84E6-20742DD0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7" b="-2544"/>
          <a:stretch/>
        </p:blipFill>
        <p:spPr>
          <a:xfrm>
            <a:off x="6313534" y="1358482"/>
            <a:ext cx="5594261" cy="5313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3F714B-1852-4056-AC00-F3E84AE4D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77"/>
          <a:stretch/>
        </p:blipFill>
        <p:spPr>
          <a:xfrm>
            <a:off x="284206" y="1382061"/>
            <a:ext cx="5594261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 Rate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675A2F-0E6B-48FF-AB32-7E0473BF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215562"/>
            <a:ext cx="6095485" cy="2249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5BDA36-E3E1-45F1-BAB3-2BCB7325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35" y="1215562"/>
            <a:ext cx="5189961" cy="50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 Rate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CB9392-1524-46CB-8AE7-7853E6D09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41"/>
          <a:stretch/>
        </p:blipFill>
        <p:spPr>
          <a:xfrm>
            <a:off x="162560" y="1050437"/>
            <a:ext cx="6353975" cy="2800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9D52B9-E5E1-4C3C-B506-F81A01AB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96" y="836223"/>
            <a:ext cx="4667250" cy="54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7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Data Preprocessing 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DD005-AEA7-433B-A36F-CC0496DCF1A7}"/>
              </a:ext>
            </a:extLst>
          </p:cNvPr>
          <p:cNvSpPr/>
          <p:nvPr/>
        </p:nvSpPr>
        <p:spPr>
          <a:xfrm>
            <a:off x="354138" y="1483191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12121"/>
                </a:solidFill>
                <a:latin typeface="Roboto"/>
              </a:rPr>
              <a:t>데이터를 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zero-center</a:t>
            </a:r>
            <a:r>
              <a:rPr lang="ko-KR" altLang="en-US" dirty="0">
                <a:solidFill>
                  <a:srgbClr val="212121"/>
                </a:solidFill>
                <a:latin typeface="Roboto"/>
              </a:rPr>
              <a:t>하고 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normalize</a:t>
            </a:r>
            <a:r>
              <a:rPr lang="ko-KR" altLang="en-US" dirty="0">
                <a:solidFill>
                  <a:srgbClr val="212121"/>
                </a:solidFill>
                <a:latin typeface="Roboto"/>
              </a:rPr>
              <a:t>하자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4864B-207A-4DA7-A18F-CA1C2071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38" y="1852523"/>
            <a:ext cx="7277100" cy="2162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092878-1433-4AF5-9732-9C7C5FE16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51"/>
          <a:stretch/>
        </p:blipFill>
        <p:spPr>
          <a:xfrm>
            <a:off x="510394" y="4492388"/>
            <a:ext cx="7120844" cy="1438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051618-F209-48E8-9B4B-A963F2F34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73"/>
          <a:stretch/>
        </p:blipFill>
        <p:spPr>
          <a:xfrm>
            <a:off x="7168746" y="1220273"/>
            <a:ext cx="4788257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Data Preprocessing 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DD005-AEA7-433B-A36F-CC0496DCF1A7}"/>
              </a:ext>
            </a:extLst>
          </p:cNvPr>
          <p:cNvSpPr/>
          <p:nvPr/>
        </p:nvSpPr>
        <p:spPr>
          <a:xfrm>
            <a:off x="300302" y="1388118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Normalize</a:t>
            </a:r>
            <a:r>
              <a:rPr lang="ko-KR" altLang="en-US" dirty="0"/>
              <a:t>와 </a:t>
            </a:r>
            <a:r>
              <a:rPr lang="en-US" altLang="ko-KR" dirty="0"/>
              <a:t>zero center</a:t>
            </a:r>
            <a:r>
              <a:rPr lang="ko-KR" altLang="en-US" dirty="0"/>
              <a:t>한 </a:t>
            </a:r>
            <a:r>
              <a:rPr lang="en-US" altLang="ko-KR" dirty="0"/>
              <a:t>X</a:t>
            </a:r>
            <a:r>
              <a:rPr lang="ko-KR" altLang="en-US" dirty="0"/>
              <a:t>로 학습해서 성능을 보자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42997-C46C-4A85-A39D-C8752D30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02" y="2036648"/>
            <a:ext cx="6848475" cy="414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C67BE8-805B-4C00-BFD1-54A4AF8BA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92"/>
          <a:stretch/>
        </p:blipFill>
        <p:spPr>
          <a:xfrm>
            <a:off x="6457147" y="1160287"/>
            <a:ext cx="5734853" cy="50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Data Preprocessing 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  <a:p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6864B-5ABA-4326-A885-166DA215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6" y="1207065"/>
            <a:ext cx="4543297" cy="499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4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Overfitting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5A555D-D156-4206-B19D-81491B3A8B36}"/>
              </a:ext>
            </a:extLst>
          </p:cNvPr>
          <p:cNvSpPr/>
          <p:nvPr/>
        </p:nvSpPr>
        <p:spPr>
          <a:xfrm>
            <a:off x="584199" y="1298525"/>
            <a:ext cx="9844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121"/>
                </a:solidFill>
                <a:latin typeface="Roboto"/>
              </a:rPr>
              <a:t>너무 학습 데이터에 한해 잘 학습해 테스트 데이터에 좋은 성능을 내지 못할 수도 있다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.</a:t>
            </a:r>
          </a:p>
          <a:p>
            <a:r>
              <a:rPr lang="ko-KR" altLang="en-US" dirty="0">
                <a:solidFill>
                  <a:srgbClr val="212121"/>
                </a:solidFill>
                <a:latin typeface="Roboto"/>
              </a:rPr>
              <a:t>이것을 방지하는 방법은 크게 세 가지인데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212121"/>
                </a:solidFill>
                <a:latin typeface="Roboto"/>
              </a:rPr>
              <a:t>더 많은 학습 데이터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rgbClr val="212121"/>
                </a:solidFill>
                <a:latin typeface="Roboto"/>
              </a:rPr>
              <a:t>더 적은 양의 </a:t>
            </a:r>
            <a:r>
              <a:rPr lang="en-US" altLang="ko-KR" dirty="0">
                <a:solidFill>
                  <a:srgbClr val="212121"/>
                </a:solidFill>
                <a:latin typeface="Roboto"/>
              </a:rPr>
              <a:t>feature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/>
              </a:rPr>
              <a:t>Regularization</a:t>
            </a:r>
            <a:endParaRPr lang="en-US" altLang="ko-KR" b="0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362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9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Overfitting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A6351-89F5-4EA0-892A-C280C6D1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298525"/>
            <a:ext cx="5132563" cy="4522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BB90E-71CD-4330-9906-74C59225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36" y="1123708"/>
            <a:ext cx="5362553" cy="52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27953" y="36513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4566763" cy="954107"/>
            <a:chOff x="1191929" y="2733040"/>
            <a:chExt cx="4566763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7825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Maximum Likelihood</a:t>
              </a:r>
            </a:p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Estimation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48764" y="3952929"/>
            <a:ext cx="2830775" cy="523220"/>
            <a:chOff x="1191929" y="2733040"/>
            <a:chExt cx="283077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0465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Overfitting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48764" y="4976086"/>
            <a:ext cx="1687000" cy="523220"/>
            <a:chOff x="1191929" y="2733040"/>
            <a:chExt cx="168700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33076" y="3708260"/>
              <a:ext cx="5256567" cy="2089407"/>
              <a:chOff x="2666254" y="2021840"/>
              <a:chExt cx="7157723" cy="284509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66254" y="3064838"/>
                <a:ext cx="7157723" cy="180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Maximum Likelihood</a:t>
                </a:r>
              </a:p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 Estimation </a:t>
                </a:r>
                <a:endParaRPr lang="ko-KR" altLang="en-US" sz="40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952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MLE 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베르누이 확률 분포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79"/>
            <a:ext cx="10063068" cy="3779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/>
              <a:t>결과가 성공</a:t>
            </a:r>
            <a:r>
              <a:rPr lang="en-US" altLang="ko-KR" sz="2800" dirty="0"/>
              <a:t>(Success) </a:t>
            </a:r>
            <a:r>
              <a:rPr lang="ko-KR" altLang="en-US" sz="2800" dirty="0"/>
              <a:t>혹은 실패</a:t>
            </a:r>
            <a:r>
              <a:rPr lang="en-US" altLang="ko-KR" sz="2800" dirty="0"/>
              <a:t>(Fail) </a:t>
            </a:r>
            <a:r>
              <a:rPr lang="ko-KR" altLang="en-US" sz="2800" dirty="0"/>
              <a:t>두 가지 중 하나로만 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ko-KR" altLang="en-US" sz="2800" dirty="0"/>
              <a:t>나오는 것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en-US" altLang="ko-KR" sz="2800" dirty="0"/>
              <a:t>Ex. </a:t>
            </a:r>
            <a:r>
              <a:rPr lang="ko-KR" altLang="en-US" sz="2800" dirty="0"/>
              <a:t>압정이 떨어질 때 뾰족한 부분으로 떨어질지 평평한 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ko-KR" altLang="en-US" sz="2800" dirty="0"/>
              <a:t>부분으로 떨어질지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5049520" y="5423655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베르누이 시도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5725161" y="600277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100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Maximum Likelihood Estimation -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베르누이 확률 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D857A-F780-4867-B1D1-A4D50888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69" y="2436184"/>
            <a:ext cx="4200525" cy="933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A8A6BA-B162-4996-B0D6-F5CDFA5C0AE0}"/>
              </a:ext>
            </a:extLst>
          </p:cNvPr>
          <p:cNvSpPr/>
          <p:nvPr/>
        </p:nvSpPr>
        <p:spPr>
          <a:xfrm>
            <a:off x="540269" y="1702904"/>
            <a:ext cx="435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Noto Serif KR"/>
              </a:rPr>
              <a:t>베르누이 확률 분포의 확률 질량 함수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EC3460-7E5C-4645-842C-3B0B33AD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12" y="3429000"/>
            <a:ext cx="5210046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베르누이 확률 변수는 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1이 나올 확률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 라는 하나의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모수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parameter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)만을 가진다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/>
          </a:p>
          <a:p>
            <a:pPr lvl="0" algn="just" latinLnBrk="0"/>
            <a:r>
              <a:rPr lang="en-US" altLang="ko-KR" dirty="0"/>
              <a:t>k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 1 </a:t>
            </a:r>
            <a:r>
              <a:rPr lang="ko-KR" altLang="en-US" dirty="0"/>
              <a:t>이 나올 확률 </a:t>
            </a:r>
            <a:r>
              <a:rPr lang="ko-KR" altLang="ko-KR" dirty="0" err="1">
                <a:solidFill>
                  <a:srgbClr val="333333"/>
                </a:solidFill>
                <a:ea typeface="MathJax_Math-italic"/>
              </a:rPr>
              <a:t>θ</a:t>
            </a:r>
            <a:r>
              <a:rPr lang="en-US" altLang="ko-KR" dirty="0">
                <a:solidFill>
                  <a:srgbClr val="333333"/>
                </a:solidFill>
                <a:ea typeface="MathJax_Math-italic"/>
              </a:rPr>
              <a:t> </a:t>
            </a:r>
          </a:p>
          <a:p>
            <a:pPr lvl="0" algn="just" latinLnBrk="0"/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 =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나올 확률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1- </a:t>
            </a:r>
            <a:r>
              <a:rPr lang="ko-KR" altLang="ko-KR" dirty="0" err="1">
                <a:solidFill>
                  <a:srgbClr val="333333"/>
                </a:solidFill>
                <a:ea typeface="MathJax_Math-italic"/>
              </a:rPr>
              <a:t>θ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C20C9A-D596-4D83-8745-9B57E2534246}"/>
              </a:ext>
            </a:extLst>
          </p:cNvPr>
          <p:cNvSpPr/>
          <p:nvPr/>
        </p:nvSpPr>
        <p:spPr>
          <a:xfrm>
            <a:off x="1583605" y="2671937"/>
            <a:ext cx="313690" cy="313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ABDAF2-05DD-41EB-ABF4-97F9FEB8782D}"/>
              </a:ext>
            </a:extLst>
          </p:cNvPr>
          <p:cNvSpPr/>
          <p:nvPr/>
        </p:nvSpPr>
        <p:spPr>
          <a:xfrm>
            <a:off x="3796223" y="2550684"/>
            <a:ext cx="313690" cy="313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7731C1-2656-4767-A88F-04824C5552F7}"/>
              </a:ext>
            </a:extLst>
          </p:cNvPr>
          <p:cNvSpPr/>
          <p:nvPr/>
        </p:nvSpPr>
        <p:spPr>
          <a:xfrm>
            <a:off x="3796223" y="2914632"/>
            <a:ext cx="313690" cy="313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FD98B-6DF3-454E-9224-8A34AE27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18" b="3511"/>
          <a:stretch/>
        </p:blipFill>
        <p:spPr>
          <a:xfrm>
            <a:off x="6249493" y="2269821"/>
            <a:ext cx="4676775" cy="1927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5C4531-D2E9-41F3-84D6-AEAC927F6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2" r="23739" b="73740"/>
          <a:stretch/>
        </p:blipFill>
        <p:spPr>
          <a:xfrm>
            <a:off x="6249493" y="1126828"/>
            <a:ext cx="2237847" cy="9379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85C7D3-B2FF-4EEE-85F8-643E4470C795}"/>
              </a:ext>
            </a:extLst>
          </p:cNvPr>
          <p:cNvSpPr txBox="1"/>
          <p:nvPr/>
        </p:nvSpPr>
        <p:spPr>
          <a:xfrm>
            <a:off x="6552543" y="4405312"/>
            <a:ext cx="51090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= </a:t>
            </a:r>
            <a:r>
              <a:rPr lang="ko-KR" altLang="en-US" dirty="0"/>
              <a:t>던진 횟수 </a:t>
            </a:r>
            <a:r>
              <a:rPr lang="en-US" altLang="ko-KR" dirty="0"/>
              <a:t>= 100</a:t>
            </a:r>
          </a:p>
          <a:p>
            <a:r>
              <a:rPr lang="en-US" altLang="ko-KR" dirty="0"/>
              <a:t>k = </a:t>
            </a:r>
            <a:r>
              <a:rPr lang="ko-KR" altLang="en-US" dirty="0"/>
              <a:t>뾰족한 면이 나올 확률</a:t>
            </a:r>
            <a:r>
              <a:rPr lang="en-US" altLang="ko-KR" dirty="0"/>
              <a:t>(</a:t>
            </a:r>
            <a:r>
              <a:rPr lang="ko-KR" altLang="en-US" dirty="0"/>
              <a:t>압정</a:t>
            </a:r>
            <a:r>
              <a:rPr lang="en-US" altLang="ko-KR" dirty="0"/>
              <a:t>) = 27 </a:t>
            </a:r>
          </a:p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 =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압정의 확률 분포를 정하는 </a:t>
            </a:r>
            <a:r>
              <a:rPr lang="en-US" altLang="ko-KR" dirty="0"/>
              <a:t> </a:t>
            </a:r>
            <a:r>
              <a:rPr lang="ko-KR" altLang="en-US" dirty="0"/>
              <a:t>파라미터</a:t>
            </a:r>
            <a:br>
              <a:rPr lang="en-US" altLang="ko-KR" dirty="0"/>
            </a:br>
            <a:r>
              <a:rPr lang="en-US" altLang="ko-KR" dirty="0"/>
              <a:t>	(</a:t>
            </a:r>
            <a:r>
              <a:rPr lang="ko-KR" altLang="en-US" dirty="0"/>
              <a:t>지금은 바이너리하기 때문에 </a:t>
            </a:r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ko-KR" altLang="en-US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로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 표현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)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dirty="0"/>
              <a:t>n , k</a:t>
            </a:r>
            <a:r>
              <a:rPr lang="ko-KR" altLang="en-US" dirty="0"/>
              <a:t>와 같은 정보 </a:t>
            </a:r>
            <a:r>
              <a:rPr lang="en-US" altLang="ko-KR" dirty="0"/>
              <a:t>: observation </a:t>
            </a:r>
          </a:p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A6720B-688F-4379-95DD-BEDF683E90AA}"/>
              </a:ext>
            </a:extLst>
          </p:cNvPr>
          <p:cNvSpPr/>
          <p:nvPr/>
        </p:nvSpPr>
        <p:spPr>
          <a:xfrm>
            <a:off x="5969000" y="975360"/>
            <a:ext cx="122558" cy="5461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1034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Maximum Likelihood Estimation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그래프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E2B64E53-4D17-4FEA-9FC5-2D728D13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902877"/>
              </p:ext>
            </p:extLst>
          </p:nvPr>
        </p:nvGraphicFramePr>
        <p:xfrm>
          <a:off x="1005837" y="1453051"/>
          <a:ext cx="8823963" cy="4685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1A1E31-BAE0-49F7-8E97-089B11193E51}"/>
              </a:ext>
            </a:extLst>
          </p:cNvPr>
          <p:cNvSpPr/>
          <p:nvPr/>
        </p:nvSpPr>
        <p:spPr>
          <a:xfrm>
            <a:off x="8925025" y="569797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값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FA2A06A-14FC-49D6-8F74-6C3F0FACD0F5}"/>
              </a:ext>
            </a:extLst>
          </p:cNvPr>
          <p:cNvCxnSpPr>
            <a:cxnSpLocks/>
          </p:cNvCxnSpPr>
          <p:nvPr/>
        </p:nvCxnSpPr>
        <p:spPr>
          <a:xfrm>
            <a:off x="3936732" y="2175309"/>
            <a:ext cx="0" cy="38919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13CDBA-01B5-4170-BABD-0FBD26BE48C0}"/>
              </a:ext>
            </a:extLst>
          </p:cNvPr>
          <p:cNvSpPr txBox="1"/>
          <p:nvPr/>
        </p:nvSpPr>
        <p:spPr>
          <a:xfrm>
            <a:off x="3424412" y="598918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 = 0.27</a:t>
            </a:r>
            <a:endParaRPr lang="ko-KR" altLang="en-US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2A99830-976C-451C-ADE3-902629A4C7BD}"/>
              </a:ext>
            </a:extLst>
          </p:cNvPr>
          <p:cNvCxnSpPr>
            <a:cxnSpLocks/>
          </p:cNvCxnSpPr>
          <p:nvPr/>
        </p:nvCxnSpPr>
        <p:spPr>
          <a:xfrm flipH="1">
            <a:off x="1337912" y="2175309"/>
            <a:ext cx="25988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22E1DD-7713-4E40-A7AB-2A089DCF4F2F}"/>
              </a:ext>
            </a:extLst>
          </p:cNvPr>
          <p:cNvSpPr txBox="1"/>
          <p:nvPr/>
        </p:nvSpPr>
        <p:spPr>
          <a:xfrm>
            <a:off x="5426345" y="2782669"/>
            <a:ext cx="565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Observation</a:t>
            </a:r>
            <a:r>
              <a:rPr lang="ko-KR" altLang="en-US" b="1" dirty="0">
                <a:solidFill>
                  <a:srgbClr val="FF0000"/>
                </a:solidFill>
              </a:rPr>
              <a:t>을 가장 잘 설명하는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ko-KR" altLang="en-US" b="1" dirty="0" err="1">
                <a:solidFill>
                  <a:srgbClr val="FF0000"/>
                </a:solidFill>
                <a:latin typeface="Arial" panose="020B0604020202020204" pitchFamily="34" charset="0"/>
                <a:ea typeface="MathJax_Math-italic"/>
              </a:rPr>
              <a:t>를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MathJax_Math-italic"/>
              </a:rPr>
              <a:t> 찾아내는 과정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6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1102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MLE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그래프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– Optimization via Gradient Descent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E2B64E53-4D17-4FEA-9FC5-2D728D13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555611"/>
              </p:ext>
            </p:extLst>
          </p:nvPr>
        </p:nvGraphicFramePr>
        <p:xfrm>
          <a:off x="1005837" y="1453051"/>
          <a:ext cx="8823963" cy="4685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1A1E31-BAE0-49F7-8E97-089B11193E51}"/>
              </a:ext>
            </a:extLst>
          </p:cNvPr>
          <p:cNvSpPr/>
          <p:nvPr/>
        </p:nvSpPr>
        <p:spPr>
          <a:xfrm>
            <a:off x="8925025" y="569797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  <a:ea typeface="MathJax_Math-italic"/>
              </a:rPr>
              <a:t>값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5AC75D-0E57-4A32-AC25-6FC61F4C859D}"/>
              </a:ext>
            </a:extLst>
          </p:cNvPr>
          <p:cNvCxnSpPr>
            <a:cxnSpLocks/>
          </p:cNvCxnSpPr>
          <p:nvPr/>
        </p:nvCxnSpPr>
        <p:spPr>
          <a:xfrm flipV="1">
            <a:off x="1371600" y="4978400"/>
            <a:ext cx="802640" cy="1041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DB77312-075B-40C3-B20D-D90DEBDBB8F4}"/>
              </a:ext>
            </a:extLst>
          </p:cNvPr>
          <p:cNvCxnSpPr/>
          <p:nvPr/>
        </p:nvCxnSpPr>
        <p:spPr>
          <a:xfrm flipV="1">
            <a:off x="1823720" y="5440680"/>
            <a:ext cx="0" cy="441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D20EE0-720C-47A2-B498-CC839CCD90BB}"/>
              </a:ext>
            </a:extLst>
          </p:cNvPr>
          <p:cNvCxnSpPr>
            <a:cxnSpLocks/>
          </p:cNvCxnSpPr>
          <p:nvPr/>
        </p:nvCxnSpPr>
        <p:spPr>
          <a:xfrm>
            <a:off x="1950720" y="5652254"/>
            <a:ext cx="5537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7E4F45E-A54C-4FB4-9CF7-D82D7B5BFACB}"/>
              </a:ext>
            </a:extLst>
          </p:cNvPr>
          <p:cNvCxnSpPr>
            <a:cxnSpLocks/>
          </p:cNvCxnSpPr>
          <p:nvPr/>
        </p:nvCxnSpPr>
        <p:spPr>
          <a:xfrm flipH="1" flipV="1">
            <a:off x="5554973" y="4284638"/>
            <a:ext cx="843284" cy="925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486523-9D31-4D3A-92C9-C1797B0122C6}"/>
              </a:ext>
            </a:extLst>
          </p:cNvPr>
          <p:cNvSpPr txBox="1"/>
          <p:nvPr/>
        </p:nvSpPr>
        <p:spPr>
          <a:xfrm>
            <a:off x="5604532" y="3915306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Gradient Ascent</a:t>
            </a:r>
            <a:r>
              <a:rPr lang="ko-KR" altLang="en-US" dirty="0">
                <a:solidFill>
                  <a:srgbClr val="FF0000"/>
                </a:solidFill>
              </a:rPr>
              <a:t>를 찾는다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C3A86-195B-47B0-A4BF-59EC3399088C}"/>
                  </a:ext>
                </a:extLst>
              </p:cNvPr>
              <p:cNvSpPr txBox="1"/>
              <p:nvPr/>
            </p:nvSpPr>
            <p:spPr>
              <a:xfrm>
                <a:off x="5604532" y="2510085"/>
                <a:ext cx="2274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θ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  <a:sym typeface="Wingdings" panose="05000000000000000000" pitchFamily="2" charset="2"/>
                  </a:rPr>
                  <a:t> </a:t>
                </a:r>
                <a:r>
                  <a:rPr lang="ko-KR" altLang="ko-KR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θ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     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athJax_Math-italic"/>
                        <a:sym typeface="Wingdings" panose="05000000000000000000" pitchFamily="2" charset="2"/>
                      </a:rPr>
                      <m:t>𝜶</m:t>
                    </m:r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athJax_Math-italic"/>
                        <a:sym typeface="Wingdings" panose="05000000000000000000" pitchFamily="2" charset="2"/>
                      </a:rPr>
                      <m:t>𝛁</m:t>
                    </m:r>
                    <m:r>
                      <m:rPr>
                        <m:nor/>
                      </m:rPr>
                      <a:rPr lang="ko-KR" altLang="ko-KR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athJax_Math-italic"/>
                      </a:rPr>
                      <m:t>θ</m:t>
                    </m:r>
                    <m:r>
                      <a:rPr lang="en-US" altLang="ko-K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athJax_Math-italic"/>
                      </a:rPr>
                      <m:t>𝑳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athJax_Math-italic"/>
                        <a:sym typeface="Wingdings" panose="05000000000000000000" pitchFamily="2" charset="2"/>
                      </a:rPr>
                      <m:t>(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x;</a:t>
                </a:r>
                <a:r>
                  <a:rPr lang="ko-KR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 </a:t>
                </a:r>
                <a:r>
                  <a:rPr lang="ko-KR" altLang="ko-KR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θ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" panose="020B0604020202020204" pitchFamily="34" charset="0"/>
                    <a:ea typeface="MathJax_Math-italic"/>
                  </a:rPr>
                  <a:t>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C3A86-195B-47B0-A4BF-59EC33990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32" y="2510085"/>
                <a:ext cx="2274982" cy="369332"/>
              </a:xfrm>
              <a:prstGeom prst="rect">
                <a:avLst/>
              </a:prstGeom>
              <a:blipFill>
                <a:blip r:embed="rId3"/>
                <a:stretch>
                  <a:fillRect l="-2139" t="-10000" r="-160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DD67086-512A-4906-981C-86DAD160E85F}"/>
              </a:ext>
            </a:extLst>
          </p:cNvPr>
          <p:cNvSpPr txBox="1"/>
          <p:nvPr/>
        </p:nvSpPr>
        <p:spPr>
          <a:xfrm>
            <a:off x="8141158" y="2375183"/>
            <a:ext cx="3570208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/>
              <a:t>이라는 손실 함수가 주어졌을 때</a:t>
            </a:r>
            <a:endParaRPr lang="en-US" altLang="ko-KR" dirty="0"/>
          </a:p>
          <a:p>
            <a:r>
              <a:rPr lang="ko-KR" altLang="ko-KR" dirty="0" err="1">
                <a:solidFill>
                  <a:srgbClr val="FF0000"/>
                </a:solidFill>
              </a:rPr>
              <a:t>θ</a:t>
            </a:r>
            <a:r>
              <a:rPr lang="ko-KR" altLang="en-US" dirty="0" err="1">
                <a:solidFill>
                  <a:srgbClr val="FF0000"/>
                </a:solidFill>
              </a:rPr>
              <a:t>라는</a:t>
            </a:r>
            <a:r>
              <a:rPr lang="ko-KR" altLang="en-US" dirty="0">
                <a:solidFill>
                  <a:srgbClr val="FF0000"/>
                </a:solidFill>
              </a:rPr>
              <a:t> 손실 함수의 값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x</a:t>
            </a:r>
            <a:r>
              <a:rPr lang="ko-KR" altLang="en-US" dirty="0"/>
              <a:t>는 데이터 개수 </a:t>
            </a:r>
            <a:endParaRPr lang="en-US" altLang="ko-KR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521FDC-D200-4755-90A1-52719F01271C}"/>
              </a:ext>
            </a:extLst>
          </p:cNvPr>
          <p:cNvSpPr/>
          <p:nvPr/>
        </p:nvSpPr>
        <p:spPr>
          <a:xfrm>
            <a:off x="7115174" y="2510085"/>
            <a:ext cx="78127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B4B63-7387-4B7D-A0FF-298ED9451F2E}"/>
              </a:ext>
            </a:extLst>
          </p:cNvPr>
          <p:cNvSpPr/>
          <p:nvPr/>
        </p:nvSpPr>
        <p:spPr>
          <a:xfrm>
            <a:off x="6819900" y="2510086"/>
            <a:ext cx="26164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D5E9B-09D7-4EF0-A23D-EDEDFB84AF20}"/>
              </a:ext>
            </a:extLst>
          </p:cNvPr>
          <p:cNvSpPr/>
          <p:nvPr/>
        </p:nvSpPr>
        <p:spPr>
          <a:xfrm>
            <a:off x="6575196" y="2510085"/>
            <a:ext cx="244704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585DB-0B29-4F4D-BF3C-64CFE2E2FF54}"/>
              </a:ext>
            </a:extLst>
          </p:cNvPr>
          <p:cNvSpPr txBox="1"/>
          <p:nvPr/>
        </p:nvSpPr>
        <p:spPr>
          <a:xfrm>
            <a:off x="7043419" y="1956087"/>
            <a:ext cx="1646605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l-GR" altLang="ko-KR" dirty="0"/>
              <a:t>Θ</a:t>
            </a:r>
            <a:r>
              <a:rPr lang="ko-KR" altLang="en-US" dirty="0"/>
              <a:t>에 대해 미분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ABD76E-3249-4D5A-8B96-30F309FB8638}"/>
                  </a:ext>
                </a:extLst>
              </p:cNvPr>
              <p:cNvSpPr txBox="1"/>
              <p:nvPr/>
            </p:nvSpPr>
            <p:spPr>
              <a:xfrm>
                <a:off x="5879762" y="1956087"/>
                <a:ext cx="1096775" cy="369332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곱하기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ABD76E-3249-4D5A-8B96-30F309FB8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62" y="1956087"/>
                <a:ext cx="1096775" cy="369332"/>
              </a:xfrm>
              <a:prstGeom prst="rect">
                <a:avLst/>
              </a:prstGeom>
              <a:blipFill>
                <a:blip r:embed="rId4"/>
                <a:stretch>
                  <a:fillRect t="-8065" r="-3867" b="-24194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917C36-1620-418D-945C-3BF8EB1C6B8A}"/>
              </a:ext>
            </a:extLst>
          </p:cNvPr>
          <p:cNvSpPr/>
          <p:nvPr/>
        </p:nvSpPr>
        <p:spPr>
          <a:xfrm>
            <a:off x="8598142" y="66105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Minima</a:t>
            </a:r>
            <a:endParaRPr lang="ko-KR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5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075814" cy="1354217"/>
              <a:chOff x="2700072" y="2021840"/>
              <a:chExt cx="5549929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539414" y="2734295"/>
                <a:ext cx="471058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OverFitting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723</Words>
  <Application>Microsoft Office PowerPoint</Application>
  <PresentationFormat>와이드스크린</PresentationFormat>
  <Paragraphs>165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Noto Serif KR</vt:lpstr>
      <vt:lpstr>Roboto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장 문경</cp:lastModifiedBy>
  <cp:revision>47</cp:revision>
  <dcterms:created xsi:type="dcterms:W3CDTF">2019-12-23T00:32:35Z</dcterms:created>
  <dcterms:modified xsi:type="dcterms:W3CDTF">2020-04-11T17:14:41Z</dcterms:modified>
</cp:coreProperties>
</file>